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84" r:id="rId3"/>
    <p:sldId id="259" r:id="rId4"/>
    <p:sldId id="262" r:id="rId5"/>
    <p:sldId id="264" r:id="rId6"/>
    <p:sldId id="280" r:id="rId7"/>
    <p:sldId id="265" r:id="rId8"/>
    <p:sldId id="266" r:id="rId9"/>
    <p:sldId id="267" r:id="rId10"/>
    <p:sldId id="263" r:id="rId11"/>
    <p:sldId id="268" r:id="rId12"/>
    <p:sldId id="269" r:id="rId13"/>
    <p:sldId id="270" r:id="rId14"/>
    <p:sldId id="277" r:id="rId15"/>
    <p:sldId id="281" r:id="rId16"/>
    <p:sldId id="282" r:id="rId17"/>
    <p:sldId id="274" r:id="rId18"/>
    <p:sldId id="276" r:id="rId19"/>
    <p:sldId id="278" r:id="rId20"/>
    <p:sldId id="279" r:id="rId21"/>
    <p:sldId id="28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F22ECD-F006-4B80-A514-F868BFE7735F}" type="doc">
      <dgm:prSet loTypeId="urn:microsoft.com/office/officeart/2008/layout/BendingPictureCaptionList" loCatId="pictur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de-DE"/>
        </a:p>
      </dgm:t>
    </dgm:pt>
    <dgm:pt modelId="{E9110300-E822-4A58-9D3B-3C73645CE98D}">
      <dgm:prSet phldrT="[Text]" custT="1"/>
      <dgm:spPr/>
      <dgm:t>
        <a:bodyPr/>
        <a:lstStyle/>
        <a:p>
          <a:r>
            <a:rPr lang="de-DE" sz="1600" dirty="0" smtClean="0">
              <a:latin typeface="Georgia" panose="02040502050405020303" pitchFamily="18" charset="0"/>
            </a:rPr>
            <a:t>Live-Streams</a:t>
          </a:r>
          <a:endParaRPr lang="de-DE" sz="1600" dirty="0">
            <a:latin typeface="Georgia" panose="02040502050405020303" pitchFamily="18" charset="0"/>
          </a:endParaRPr>
        </a:p>
      </dgm:t>
    </dgm:pt>
    <dgm:pt modelId="{6D5A1675-9BED-411E-8BA2-49AFEA550984}" type="parTrans" cxnId="{557D5A43-3780-4EEE-A83D-D810F74F20BE}">
      <dgm:prSet/>
      <dgm:spPr/>
      <dgm:t>
        <a:bodyPr/>
        <a:lstStyle/>
        <a:p>
          <a:endParaRPr lang="de-DE"/>
        </a:p>
      </dgm:t>
    </dgm:pt>
    <dgm:pt modelId="{12B00A57-1C6F-49CA-917B-C8B539AAD207}" type="sibTrans" cxnId="{557D5A43-3780-4EEE-A83D-D810F74F20BE}">
      <dgm:prSet/>
      <dgm:spPr/>
      <dgm:t>
        <a:bodyPr/>
        <a:lstStyle/>
        <a:p>
          <a:endParaRPr lang="de-DE"/>
        </a:p>
      </dgm:t>
    </dgm:pt>
    <dgm:pt modelId="{AB9D7B14-5943-4805-951D-052A5C7B3167}">
      <dgm:prSet phldrT="[Text]" custT="1"/>
      <dgm:spPr/>
      <dgm:t>
        <a:bodyPr/>
        <a:lstStyle/>
        <a:p>
          <a:r>
            <a:rPr lang="de-DE" sz="1600" dirty="0" smtClean="0">
              <a:latin typeface="Georgia" panose="02040502050405020303" pitchFamily="18" charset="0"/>
            </a:rPr>
            <a:t>Online-Umfragen</a:t>
          </a:r>
          <a:endParaRPr lang="de-DE" sz="1600" dirty="0">
            <a:latin typeface="Georgia" panose="02040502050405020303" pitchFamily="18" charset="0"/>
          </a:endParaRPr>
        </a:p>
      </dgm:t>
    </dgm:pt>
    <dgm:pt modelId="{F58A5666-EE5B-4DE2-9984-2308B0B15398}" type="parTrans" cxnId="{FBBCD23F-1002-4855-AE22-BA5DB2E8741E}">
      <dgm:prSet/>
      <dgm:spPr/>
      <dgm:t>
        <a:bodyPr/>
        <a:lstStyle/>
        <a:p>
          <a:endParaRPr lang="de-DE"/>
        </a:p>
      </dgm:t>
    </dgm:pt>
    <dgm:pt modelId="{76042510-DD80-400F-B6A1-A750636C3165}" type="sibTrans" cxnId="{FBBCD23F-1002-4855-AE22-BA5DB2E8741E}">
      <dgm:prSet/>
      <dgm:spPr/>
      <dgm:t>
        <a:bodyPr/>
        <a:lstStyle/>
        <a:p>
          <a:endParaRPr lang="de-DE"/>
        </a:p>
      </dgm:t>
    </dgm:pt>
    <dgm:pt modelId="{FD573608-DED2-4EDB-9952-93708E1D9FED}">
      <dgm:prSet phldrT="[Text]" custT="1"/>
      <dgm:spPr/>
      <dgm:t>
        <a:bodyPr/>
        <a:lstStyle/>
        <a:p>
          <a:r>
            <a:rPr lang="de-DE" sz="1600" dirty="0" smtClean="0">
              <a:latin typeface="Georgia" panose="02040502050405020303" pitchFamily="18" charset="0"/>
            </a:rPr>
            <a:t>Projektforen</a:t>
          </a:r>
          <a:endParaRPr lang="de-DE" sz="1600" dirty="0">
            <a:latin typeface="Georgia" panose="02040502050405020303" pitchFamily="18" charset="0"/>
          </a:endParaRPr>
        </a:p>
      </dgm:t>
    </dgm:pt>
    <dgm:pt modelId="{35E2055B-F66D-4B18-A389-E7D6511777B4}" type="parTrans" cxnId="{6A1F58DE-8213-4638-AC54-DE42DD8DC750}">
      <dgm:prSet/>
      <dgm:spPr/>
      <dgm:t>
        <a:bodyPr/>
        <a:lstStyle/>
        <a:p>
          <a:endParaRPr lang="de-DE"/>
        </a:p>
      </dgm:t>
    </dgm:pt>
    <dgm:pt modelId="{8C7A02F6-2DA8-4489-915D-BF214AD2DFD6}" type="sibTrans" cxnId="{6A1F58DE-8213-4638-AC54-DE42DD8DC750}">
      <dgm:prSet/>
      <dgm:spPr/>
      <dgm:t>
        <a:bodyPr/>
        <a:lstStyle/>
        <a:p>
          <a:endParaRPr lang="de-DE"/>
        </a:p>
      </dgm:t>
    </dgm:pt>
    <dgm:pt modelId="{E889CFB0-BA16-4AA2-898F-E4E61F8CE3E1}">
      <dgm:prSet phldrT="[Text]" custT="1"/>
      <dgm:spPr/>
      <dgm:t>
        <a:bodyPr/>
        <a:lstStyle/>
        <a:p>
          <a:r>
            <a:rPr lang="de-DE" sz="1600" dirty="0" err="1" smtClean="0">
              <a:latin typeface="Georgia" panose="02040502050405020303" pitchFamily="18" charset="0"/>
            </a:rPr>
            <a:t>Social</a:t>
          </a:r>
          <a:r>
            <a:rPr lang="de-DE" sz="1600" dirty="0" smtClean="0">
              <a:latin typeface="Georgia" panose="02040502050405020303" pitchFamily="18" charset="0"/>
            </a:rPr>
            <a:t> Media</a:t>
          </a:r>
          <a:endParaRPr lang="de-DE" sz="1600" dirty="0">
            <a:latin typeface="Georgia" panose="02040502050405020303" pitchFamily="18" charset="0"/>
          </a:endParaRPr>
        </a:p>
      </dgm:t>
    </dgm:pt>
    <dgm:pt modelId="{1B5E0401-D310-4A6B-A5C0-43F278ACB46E}" type="parTrans" cxnId="{C047AF1E-09C3-4B3B-A6DB-DAFFC36C0738}">
      <dgm:prSet/>
      <dgm:spPr/>
      <dgm:t>
        <a:bodyPr/>
        <a:lstStyle/>
        <a:p>
          <a:endParaRPr lang="de-DE"/>
        </a:p>
      </dgm:t>
    </dgm:pt>
    <dgm:pt modelId="{F76AC638-3F73-46E9-B459-19958B6016C3}" type="sibTrans" cxnId="{C047AF1E-09C3-4B3B-A6DB-DAFFC36C0738}">
      <dgm:prSet/>
      <dgm:spPr/>
      <dgm:t>
        <a:bodyPr/>
        <a:lstStyle/>
        <a:p>
          <a:endParaRPr lang="de-DE"/>
        </a:p>
      </dgm:t>
    </dgm:pt>
    <dgm:pt modelId="{2416D293-3E45-4347-AA78-39D53BE020A0}">
      <dgm:prSet phldrT="[Text]" custT="1"/>
      <dgm:spPr/>
      <dgm:t>
        <a:bodyPr/>
        <a:lstStyle/>
        <a:p>
          <a:r>
            <a:rPr lang="de-DE" sz="1600" dirty="0" smtClean="0">
              <a:latin typeface="Georgia" panose="02040502050405020303" pitchFamily="18" charset="0"/>
            </a:rPr>
            <a:t>Gemeinde-Wiki</a:t>
          </a:r>
          <a:endParaRPr lang="de-DE" sz="1600" dirty="0">
            <a:latin typeface="Georgia" panose="02040502050405020303" pitchFamily="18" charset="0"/>
          </a:endParaRPr>
        </a:p>
      </dgm:t>
    </dgm:pt>
    <dgm:pt modelId="{DC564B64-8329-423B-9E38-231739E37C46}" type="parTrans" cxnId="{51478FEF-AAEE-4C77-9226-3DE1379FECF1}">
      <dgm:prSet/>
      <dgm:spPr/>
      <dgm:t>
        <a:bodyPr/>
        <a:lstStyle/>
        <a:p>
          <a:endParaRPr lang="de-DE"/>
        </a:p>
      </dgm:t>
    </dgm:pt>
    <dgm:pt modelId="{339ABCDB-2F40-4C17-9583-37D0DC88F616}" type="sibTrans" cxnId="{51478FEF-AAEE-4C77-9226-3DE1379FECF1}">
      <dgm:prSet/>
      <dgm:spPr/>
      <dgm:t>
        <a:bodyPr/>
        <a:lstStyle/>
        <a:p>
          <a:endParaRPr lang="de-DE"/>
        </a:p>
      </dgm:t>
    </dgm:pt>
    <dgm:pt modelId="{D086EA42-8E69-43BD-AC4D-450354466722}">
      <dgm:prSet phldrT="[Text]" custT="1"/>
      <dgm:spPr/>
      <dgm:t>
        <a:bodyPr/>
        <a:lstStyle/>
        <a:p>
          <a:r>
            <a:rPr lang="de-DE" sz="1600" dirty="0" smtClean="0">
              <a:latin typeface="Georgia" panose="02040502050405020303" pitchFamily="18" charset="0"/>
            </a:rPr>
            <a:t>Mängelmelder</a:t>
          </a:r>
          <a:endParaRPr lang="de-DE" sz="1600" dirty="0">
            <a:latin typeface="Georgia" panose="02040502050405020303" pitchFamily="18" charset="0"/>
          </a:endParaRPr>
        </a:p>
      </dgm:t>
    </dgm:pt>
    <dgm:pt modelId="{FE946126-46BE-4E43-9FF9-DF802FD8885C}" type="parTrans" cxnId="{710AB769-A597-4BA1-A864-F96DDCB59C6B}">
      <dgm:prSet/>
      <dgm:spPr/>
      <dgm:t>
        <a:bodyPr/>
        <a:lstStyle/>
        <a:p>
          <a:endParaRPr lang="de-DE"/>
        </a:p>
      </dgm:t>
    </dgm:pt>
    <dgm:pt modelId="{085AB9F7-A4E1-4E17-BADC-A6FD1C653338}" type="sibTrans" cxnId="{710AB769-A597-4BA1-A864-F96DDCB59C6B}">
      <dgm:prSet/>
      <dgm:spPr/>
      <dgm:t>
        <a:bodyPr/>
        <a:lstStyle/>
        <a:p>
          <a:endParaRPr lang="de-DE"/>
        </a:p>
      </dgm:t>
    </dgm:pt>
    <dgm:pt modelId="{F448206A-7CAD-42CB-8188-A36BC6B0F351}" type="pres">
      <dgm:prSet presAssocID="{0AF22ECD-F006-4B80-A514-F868BFE7735F}" presName="Name0" presStyleCnt="0">
        <dgm:presLayoutVars>
          <dgm:dir/>
          <dgm:resizeHandles val="exact"/>
        </dgm:presLayoutVars>
      </dgm:prSet>
      <dgm:spPr/>
    </dgm:pt>
    <dgm:pt modelId="{FBFE3C4F-C8B4-4528-8E06-0DDFE79ECD36}" type="pres">
      <dgm:prSet presAssocID="{E9110300-E822-4A58-9D3B-3C73645CE98D}" presName="composite" presStyleCnt="0"/>
      <dgm:spPr/>
    </dgm:pt>
    <dgm:pt modelId="{247061E0-AD36-4675-AF4B-526B304EC6A9}" type="pres">
      <dgm:prSet presAssocID="{E9110300-E822-4A58-9D3B-3C73645CE98D}" presName="rect1" presStyleLbl="b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71F349C-AC99-4D03-9718-C7DFFF4048FF}" type="pres">
      <dgm:prSet presAssocID="{E9110300-E822-4A58-9D3B-3C73645CE98D}" presName="wedgeRectCallout1" presStyleLbl="node1" presStyleIdx="0" presStyleCnt="6">
        <dgm:presLayoutVars>
          <dgm:bulletEnabled val="1"/>
        </dgm:presLayoutVars>
      </dgm:prSet>
      <dgm:spPr/>
    </dgm:pt>
    <dgm:pt modelId="{3F8E8F15-DBDF-43B5-9BFB-62DC7F2864E9}" type="pres">
      <dgm:prSet presAssocID="{12B00A57-1C6F-49CA-917B-C8B539AAD207}" presName="sibTrans" presStyleCnt="0"/>
      <dgm:spPr/>
    </dgm:pt>
    <dgm:pt modelId="{2B045606-BABC-49EE-AD2C-FAC016AA9DD0}" type="pres">
      <dgm:prSet presAssocID="{AB9D7B14-5943-4805-951D-052A5C7B3167}" presName="composite" presStyleCnt="0"/>
      <dgm:spPr/>
    </dgm:pt>
    <dgm:pt modelId="{096FDD68-CBC2-4822-BEBA-886B888794D1}" type="pres">
      <dgm:prSet presAssocID="{AB9D7B14-5943-4805-951D-052A5C7B3167}" presName="rect1" presStyleLbl="bgImgPlac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2CAB8F3-F347-4084-B2E0-3E98E7E27A9B}" type="pres">
      <dgm:prSet presAssocID="{AB9D7B14-5943-4805-951D-052A5C7B3167}" presName="wedgeRectCallout1" presStyleLbl="node1" presStyleIdx="1" presStyleCnt="6">
        <dgm:presLayoutVars>
          <dgm:bulletEnabled val="1"/>
        </dgm:presLayoutVars>
      </dgm:prSet>
      <dgm:spPr/>
    </dgm:pt>
    <dgm:pt modelId="{125ABD2D-CB2E-422B-AD88-E1534DDDB7D7}" type="pres">
      <dgm:prSet presAssocID="{76042510-DD80-400F-B6A1-A750636C3165}" presName="sibTrans" presStyleCnt="0"/>
      <dgm:spPr/>
    </dgm:pt>
    <dgm:pt modelId="{04A3E566-A202-4A1A-ABB4-5583C498CC0F}" type="pres">
      <dgm:prSet presAssocID="{FD573608-DED2-4EDB-9952-93708E1D9FED}" presName="composite" presStyleCnt="0"/>
      <dgm:spPr/>
    </dgm:pt>
    <dgm:pt modelId="{D71D3F83-D6C8-42FF-AC37-44A87FCB4CFB}" type="pres">
      <dgm:prSet presAssocID="{FD573608-DED2-4EDB-9952-93708E1D9FED}" presName="rect1" presStyleLbl="b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EC69475-E89A-4D6B-84FA-73374ACCBC50}" type="pres">
      <dgm:prSet presAssocID="{FD573608-DED2-4EDB-9952-93708E1D9FED}" presName="wedgeRectCallout1" presStyleLbl="node1" presStyleIdx="2" presStyleCnt="6">
        <dgm:presLayoutVars>
          <dgm:bulletEnabled val="1"/>
        </dgm:presLayoutVars>
      </dgm:prSet>
      <dgm:spPr/>
    </dgm:pt>
    <dgm:pt modelId="{59255100-FF23-49F6-80BF-E2EAE534FED2}" type="pres">
      <dgm:prSet presAssocID="{8C7A02F6-2DA8-4489-915D-BF214AD2DFD6}" presName="sibTrans" presStyleCnt="0"/>
      <dgm:spPr/>
    </dgm:pt>
    <dgm:pt modelId="{ECE27B74-50D0-4480-AC2D-D13A14344EAF}" type="pres">
      <dgm:prSet presAssocID="{E889CFB0-BA16-4AA2-898F-E4E61F8CE3E1}" presName="composite" presStyleCnt="0"/>
      <dgm:spPr/>
    </dgm:pt>
    <dgm:pt modelId="{3CC69DFB-AD1F-4695-995B-4A8EC9C3F5E5}" type="pres">
      <dgm:prSet presAssocID="{E889CFB0-BA16-4AA2-898F-E4E61F8CE3E1}" presName="rect1" presStyleLbl="b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4F238D9-0EEF-41C8-847F-49F0AFAB11CD}" type="pres">
      <dgm:prSet presAssocID="{E889CFB0-BA16-4AA2-898F-E4E61F8CE3E1}" presName="wedgeRectCallout1" presStyleLbl="node1" presStyleIdx="3" presStyleCnt="6">
        <dgm:presLayoutVars>
          <dgm:bulletEnabled val="1"/>
        </dgm:presLayoutVars>
      </dgm:prSet>
      <dgm:spPr/>
    </dgm:pt>
    <dgm:pt modelId="{8997366A-E9F7-49BC-85A2-AB2C7489D1A1}" type="pres">
      <dgm:prSet presAssocID="{F76AC638-3F73-46E9-B459-19958B6016C3}" presName="sibTrans" presStyleCnt="0"/>
      <dgm:spPr/>
    </dgm:pt>
    <dgm:pt modelId="{BDDC19E6-52F7-4F5D-8D9F-297465F5B0EF}" type="pres">
      <dgm:prSet presAssocID="{2416D293-3E45-4347-AA78-39D53BE020A0}" presName="composite" presStyleCnt="0"/>
      <dgm:spPr/>
    </dgm:pt>
    <dgm:pt modelId="{AF06CC01-8AAF-4F69-95D4-101414B6AC45}" type="pres">
      <dgm:prSet presAssocID="{2416D293-3E45-4347-AA78-39D53BE020A0}" presName="rect1" presStyleLbl="b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6E785A30-E4FA-44AC-B806-7F2F599A33BA}" type="pres">
      <dgm:prSet presAssocID="{2416D293-3E45-4347-AA78-39D53BE020A0}" presName="wedgeRectCallout1" presStyleLbl="node1" presStyleIdx="4" presStyleCnt="6">
        <dgm:presLayoutVars>
          <dgm:bulletEnabled val="1"/>
        </dgm:presLayoutVars>
      </dgm:prSet>
      <dgm:spPr/>
    </dgm:pt>
    <dgm:pt modelId="{CD23F2AF-FABE-4E1F-9106-F8A38DAAEB58}" type="pres">
      <dgm:prSet presAssocID="{339ABCDB-2F40-4C17-9583-37D0DC88F616}" presName="sibTrans" presStyleCnt="0"/>
      <dgm:spPr/>
    </dgm:pt>
    <dgm:pt modelId="{D199FDC8-378E-46FF-A2D2-AAE73BBCD66B}" type="pres">
      <dgm:prSet presAssocID="{D086EA42-8E69-43BD-AC4D-450354466722}" presName="composite" presStyleCnt="0"/>
      <dgm:spPr/>
    </dgm:pt>
    <dgm:pt modelId="{5A481C41-27C0-4C38-9D14-2215F5344639}" type="pres">
      <dgm:prSet presAssocID="{D086EA42-8E69-43BD-AC4D-450354466722}" presName="rect1" presStyleLbl="b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9E08705B-4B51-4312-98E9-DDBF3601ED20}" type="pres">
      <dgm:prSet presAssocID="{D086EA42-8E69-43BD-AC4D-450354466722}" presName="wedgeRectCallout1" presStyleLbl="node1" presStyleIdx="5" presStyleCnt="6">
        <dgm:presLayoutVars>
          <dgm:bulletEnabled val="1"/>
        </dgm:presLayoutVars>
      </dgm:prSet>
      <dgm:spPr/>
    </dgm:pt>
  </dgm:ptLst>
  <dgm:cxnLst>
    <dgm:cxn modelId="{BB776342-E103-4295-A3CB-A72742199326}" type="presOf" srcId="{E9110300-E822-4A58-9D3B-3C73645CE98D}" destId="{371F349C-AC99-4D03-9718-C7DFFF4048FF}" srcOrd="0" destOrd="0" presId="urn:microsoft.com/office/officeart/2008/layout/BendingPictureCaptionList"/>
    <dgm:cxn modelId="{A18AB44A-4645-48AA-8DF4-5876886FBA15}" type="presOf" srcId="{FD573608-DED2-4EDB-9952-93708E1D9FED}" destId="{5EC69475-E89A-4D6B-84FA-73374ACCBC50}" srcOrd="0" destOrd="0" presId="urn:microsoft.com/office/officeart/2008/layout/BendingPictureCaptionList"/>
    <dgm:cxn modelId="{6190612D-E387-45B6-B98A-042181FE1379}" type="presOf" srcId="{E889CFB0-BA16-4AA2-898F-E4E61F8CE3E1}" destId="{E4F238D9-0EEF-41C8-847F-49F0AFAB11CD}" srcOrd="0" destOrd="0" presId="urn:microsoft.com/office/officeart/2008/layout/BendingPictureCaptionList"/>
    <dgm:cxn modelId="{562D0017-18A4-438D-8FC3-218FAB134DFB}" type="presOf" srcId="{2416D293-3E45-4347-AA78-39D53BE020A0}" destId="{6E785A30-E4FA-44AC-B806-7F2F599A33BA}" srcOrd="0" destOrd="0" presId="urn:microsoft.com/office/officeart/2008/layout/BendingPictureCaptionList"/>
    <dgm:cxn modelId="{FBBCD23F-1002-4855-AE22-BA5DB2E8741E}" srcId="{0AF22ECD-F006-4B80-A514-F868BFE7735F}" destId="{AB9D7B14-5943-4805-951D-052A5C7B3167}" srcOrd="1" destOrd="0" parTransId="{F58A5666-EE5B-4DE2-9984-2308B0B15398}" sibTransId="{76042510-DD80-400F-B6A1-A750636C3165}"/>
    <dgm:cxn modelId="{C047AF1E-09C3-4B3B-A6DB-DAFFC36C0738}" srcId="{0AF22ECD-F006-4B80-A514-F868BFE7735F}" destId="{E889CFB0-BA16-4AA2-898F-E4E61F8CE3E1}" srcOrd="3" destOrd="0" parTransId="{1B5E0401-D310-4A6B-A5C0-43F278ACB46E}" sibTransId="{F76AC638-3F73-46E9-B459-19958B6016C3}"/>
    <dgm:cxn modelId="{116CE88D-ABBC-4A59-A69A-CA77A3DDC0B6}" type="presOf" srcId="{D086EA42-8E69-43BD-AC4D-450354466722}" destId="{9E08705B-4B51-4312-98E9-DDBF3601ED20}" srcOrd="0" destOrd="0" presId="urn:microsoft.com/office/officeart/2008/layout/BendingPictureCaptionList"/>
    <dgm:cxn modelId="{51478FEF-AAEE-4C77-9226-3DE1379FECF1}" srcId="{0AF22ECD-F006-4B80-A514-F868BFE7735F}" destId="{2416D293-3E45-4347-AA78-39D53BE020A0}" srcOrd="4" destOrd="0" parTransId="{DC564B64-8329-423B-9E38-231739E37C46}" sibTransId="{339ABCDB-2F40-4C17-9583-37D0DC88F616}"/>
    <dgm:cxn modelId="{6A1F58DE-8213-4638-AC54-DE42DD8DC750}" srcId="{0AF22ECD-F006-4B80-A514-F868BFE7735F}" destId="{FD573608-DED2-4EDB-9952-93708E1D9FED}" srcOrd="2" destOrd="0" parTransId="{35E2055B-F66D-4B18-A389-E7D6511777B4}" sibTransId="{8C7A02F6-2DA8-4489-915D-BF214AD2DFD6}"/>
    <dgm:cxn modelId="{048C8F6B-3D63-47CA-AA97-36A8EF64856E}" type="presOf" srcId="{AB9D7B14-5943-4805-951D-052A5C7B3167}" destId="{D2CAB8F3-F347-4084-B2E0-3E98E7E27A9B}" srcOrd="0" destOrd="0" presId="urn:microsoft.com/office/officeart/2008/layout/BendingPictureCaptionList"/>
    <dgm:cxn modelId="{557D5A43-3780-4EEE-A83D-D810F74F20BE}" srcId="{0AF22ECD-F006-4B80-A514-F868BFE7735F}" destId="{E9110300-E822-4A58-9D3B-3C73645CE98D}" srcOrd="0" destOrd="0" parTransId="{6D5A1675-9BED-411E-8BA2-49AFEA550984}" sibTransId="{12B00A57-1C6F-49CA-917B-C8B539AAD207}"/>
    <dgm:cxn modelId="{9E69302A-93A6-4D18-AC55-F2FE6B4ADD05}" type="presOf" srcId="{0AF22ECD-F006-4B80-A514-F868BFE7735F}" destId="{F448206A-7CAD-42CB-8188-A36BC6B0F351}" srcOrd="0" destOrd="0" presId="urn:microsoft.com/office/officeart/2008/layout/BendingPictureCaptionList"/>
    <dgm:cxn modelId="{710AB769-A597-4BA1-A864-F96DDCB59C6B}" srcId="{0AF22ECD-F006-4B80-A514-F868BFE7735F}" destId="{D086EA42-8E69-43BD-AC4D-450354466722}" srcOrd="5" destOrd="0" parTransId="{FE946126-46BE-4E43-9FF9-DF802FD8885C}" sibTransId="{085AB9F7-A4E1-4E17-BADC-A6FD1C653338}"/>
    <dgm:cxn modelId="{9E128E79-B017-449B-8AAA-69AC28FA4AF9}" type="presParOf" srcId="{F448206A-7CAD-42CB-8188-A36BC6B0F351}" destId="{FBFE3C4F-C8B4-4528-8E06-0DDFE79ECD36}" srcOrd="0" destOrd="0" presId="urn:microsoft.com/office/officeart/2008/layout/BendingPictureCaptionList"/>
    <dgm:cxn modelId="{2221074E-8DEC-4E29-BEAE-19D5E7B0F16A}" type="presParOf" srcId="{FBFE3C4F-C8B4-4528-8E06-0DDFE79ECD36}" destId="{247061E0-AD36-4675-AF4B-526B304EC6A9}" srcOrd="0" destOrd="0" presId="urn:microsoft.com/office/officeart/2008/layout/BendingPictureCaptionList"/>
    <dgm:cxn modelId="{9B574EF8-26FA-4097-ACD9-83A1239FB057}" type="presParOf" srcId="{FBFE3C4F-C8B4-4528-8E06-0DDFE79ECD36}" destId="{371F349C-AC99-4D03-9718-C7DFFF4048FF}" srcOrd="1" destOrd="0" presId="urn:microsoft.com/office/officeart/2008/layout/BendingPictureCaptionList"/>
    <dgm:cxn modelId="{E7CA05C1-F562-4CE7-B5AD-CDCD96FDB37A}" type="presParOf" srcId="{F448206A-7CAD-42CB-8188-A36BC6B0F351}" destId="{3F8E8F15-DBDF-43B5-9BFB-62DC7F2864E9}" srcOrd="1" destOrd="0" presId="urn:microsoft.com/office/officeart/2008/layout/BendingPictureCaptionList"/>
    <dgm:cxn modelId="{404D5110-9C8E-410D-97D8-9B20D15690A1}" type="presParOf" srcId="{F448206A-7CAD-42CB-8188-A36BC6B0F351}" destId="{2B045606-BABC-49EE-AD2C-FAC016AA9DD0}" srcOrd="2" destOrd="0" presId="urn:microsoft.com/office/officeart/2008/layout/BendingPictureCaptionList"/>
    <dgm:cxn modelId="{6BB311AE-7064-4EAB-803E-67E2DF5ED0A8}" type="presParOf" srcId="{2B045606-BABC-49EE-AD2C-FAC016AA9DD0}" destId="{096FDD68-CBC2-4822-BEBA-886B888794D1}" srcOrd="0" destOrd="0" presId="urn:microsoft.com/office/officeart/2008/layout/BendingPictureCaptionList"/>
    <dgm:cxn modelId="{4114C447-CFE7-4694-95D1-93082CEE2D39}" type="presParOf" srcId="{2B045606-BABC-49EE-AD2C-FAC016AA9DD0}" destId="{D2CAB8F3-F347-4084-B2E0-3E98E7E27A9B}" srcOrd="1" destOrd="0" presId="urn:microsoft.com/office/officeart/2008/layout/BendingPictureCaptionList"/>
    <dgm:cxn modelId="{EFE577CE-A0EB-49EC-994A-3C8058056EBB}" type="presParOf" srcId="{F448206A-7CAD-42CB-8188-A36BC6B0F351}" destId="{125ABD2D-CB2E-422B-AD88-E1534DDDB7D7}" srcOrd="3" destOrd="0" presId="urn:microsoft.com/office/officeart/2008/layout/BendingPictureCaptionList"/>
    <dgm:cxn modelId="{5C6E872E-C18A-4A3E-9A9A-B722D570F333}" type="presParOf" srcId="{F448206A-7CAD-42CB-8188-A36BC6B0F351}" destId="{04A3E566-A202-4A1A-ABB4-5583C498CC0F}" srcOrd="4" destOrd="0" presId="urn:microsoft.com/office/officeart/2008/layout/BendingPictureCaptionList"/>
    <dgm:cxn modelId="{4045D800-6C14-487C-A1D9-BA586F6476FE}" type="presParOf" srcId="{04A3E566-A202-4A1A-ABB4-5583C498CC0F}" destId="{D71D3F83-D6C8-42FF-AC37-44A87FCB4CFB}" srcOrd="0" destOrd="0" presId="urn:microsoft.com/office/officeart/2008/layout/BendingPictureCaptionList"/>
    <dgm:cxn modelId="{3CB18545-B03F-4439-8DF5-5F3A3CEC59C2}" type="presParOf" srcId="{04A3E566-A202-4A1A-ABB4-5583C498CC0F}" destId="{5EC69475-E89A-4D6B-84FA-73374ACCBC50}" srcOrd="1" destOrd="0" presId="urn:microsoft.com/office/officeart/2008/layout/BendingPictureCaptionList"/>
    <dgm:cxn modelId="{65DFFC55-A91D-40D1-99AB-105C5B5FCE26}" type="presParOf" srcId="{F448206A-7CAD-42CB-8188-A36BC6B0F351}" destId="{59255100-FF23-49F6-80BF-E2EAE534FED2}" srcOrd="5" destOrd="0" presId="urn:microsoft.com/office/officeart/2008/layout/BendingPictureCaptionList"/>
    <dgm:cxn modelId="{A5F232B8-3EAB-4357-8609-3F5EB3C8EEA7}" type="presParOf" srcId="{F448206A-7CAD-42CB-8188-A36BC6B0F351}" destId="{ECE27B74-50D0-4480-AC2D-D13A14344EAF}" srcOrd="6" destOrd="0" presId="urn:microsoft.com/office/officeart/2008/layout/BendingPictureCaptionList"/>
    <dgm:cxn modelId="{B089825B-5864-4EB1-AD38-100E4328565B}" type="presParOf" srcId="{ECE27B74-50D0-4480-AC2D-D13A14344EAF}" destId="{3CC69DFB-AD1F-4695-995B-4A8EC9C3F5E5}" srcOrd="0" destOrd="0" presId="urn:microsoft.com/office/officeart/2008/layout/BendingPictureCaptionList"/>
    <dgm:cxn modelId="{314C3D73-8903-4865-A854-03248DBB62F5}" type="presParOf" srcId="{ECE27B74-50D0-4480-AC2D-D13A14344EAF}" destId="{E4F238D9-0EEF-41C8-847F-49F0AFAB11CD}" srcOrd="1" destOrd="0" presId="urn:microsoft.com/office/officeart/2008/layout/BendingPictureCaptionList"/>
    <dgm:cxn modelId="{53BE4ACE-C3FA-43CB-BA47-2C56513BD6D6}" type="presParOf" srcId="{F448206A-7CAD-42CB-8188-A36BC6B0F351}" destId="{8997366A-E9F7-49BC-85A2-AB2C7489D1A1}" srcOrd="7" destOrd="0" presId="urn:microsoft.com/office/officeart/2008/layout/BendingPictureCaptionList"/>
    <dgm:cxn modelId="{E1ED7DD6-8898-42AB-8594-D35A2BA555D6}" type="presParOf" srcId="{F448206A-7CAD-42CB-8188-A36BC6B0F351}" destId="{BDDC19E6-52F7-4F5D-8D9F-297465F5B0EF}" srcOrd="8" destOrd="0" presId="urn:microsoft.com/office/officeart/2008/layout/BendingPictureCaptionList"/>
    <dgm:cxn modelId="{FD492522-D6D9-4F8C-9589-8F637AD88508}" type="presParOf" srcId="{BDDC19E6-52F7-4F5D-8D9F-297465F5B0EF}" destId="{AF06CC01-8AAF-4F69-95D4-101414B6AC45}" srcOrd="0" destOrd="0" presId="urn:microsoft.com/office/officeart/2008/layout/BendingPictureCaptionList"/>
    <dgm:cxn modelId="{634BD57F-6DDE-4772-8FE8-C2C1B5B90B4B}" type="presParOf" srcId="{BDDC19E6-52F7-4F5D-8D9F-297465F5B0EF}" destId="{6E785A30-E4FA-44AC-B806-7F2F599A33BA}" srcOrd="1" destOrd="0" presId="urn:microsoft.com/office/officeart/2008/layout/BendingPictureCaptionList"/>
    <dgm:cxn modelId="{2D0431B0-56A4-4247-86C4-93DB16BE7375}" type="presParOf" srcId="{F448206A-7CAD-42CB-8188-A36BC6B0F351}" destId="{CD23F2AF-FABE-4E1F-9106-F8A38DAAEB58}" srcOrd="9" destOrd="0" presId="urn:microsoft.com/office/officeart/2008/layout/BendingPictureCaptionList"/>
    <dgm:cxn modelId="{A25BC5E6-3D12-4D24-B949-4BFA4BDE9735}" type="presParOf" srcId="{F448206A-7CAD-42CB-8188-A36BC6B0F351}" destId="{D199FDC8-378E-46FF-A2D2-AAE73BBCD66B}" srcOrd="10" destOrd="0" presId="urn:microsoft.com/office/officeart/2008/layout/BendingPictureCaptionList"/>
    <dgm:cxn modelId="{2AE824C1-1E7B-4F14-8940-F24E8ADE8284}" type="presParOf" srcId="{D199FDC8-378E-46FF-A2D2-AAE73BBCD66B}" destId="{5A481C41-27C0-4C38-9D14-2215F5344639}" srcOrd="0" destOrd="0" presId="urn:microsoft.com/office/officeart/2008/layout/BendingPictureCaptionList"/>
    <dgm:cxn modelId="{686BB47A-C8EC-48EC-B9A3-324F41598139}" type="presParOf" srcId="{D199FDC8-378E-46FF-A2D2-AAE73BBCD66B}" destId="{9E08705B-4B51-4312-98E9-DDBF3601ED20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061E0-AD36-4675-AF4B-526B304EC6A9}">
      <dsp:nvSpPr>
        <dsp:cNvPr id="0" name=""/>
        <dsp:cNvSpPr/>
      </dsp:nvSpPr>
      <dsp:spPr>
        <a:xfrm>
          <a:off x="0" y="12942"/>
          <a:ext cx="1879813" cy="1503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1F349C-AC99-4D03-9718-C7DFFF4048FF}">
      <dsp:nvSpPr>
        <dsp:cNvPr id="0" name=""/>
        <dsp:cNvSpPr/>
      </dsp:nvSpPr>
      <dsp:spPr>
        <a:xfrm>
          <a:off x="169183" y="1366407"/>
          <a:ext cx="1673034" cy="5263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Georgia" panose="02040502050405020303" pitchFamily="18" charset="0"/>
            </a:rPr>
            <a:t>Live-Streams</a:t>
          </a:r>
          <a:endParaRPr lang="de-DE" sz="1600" kern="1200" dirty="0">
            <a:latin typeface="Georgia" panose="02040502050405020303" pitchFamily="18" charset="0"/>
          </a:endParaRPr>
        </a:p>
      </dsp:txBody>
      <dsp:txXfrm>
        <a:off x="169183" y="1366407"/>
        <a:ext cx="1673034" cy="526347"/>
      </dsp:txXfrm>
    </dsp:sp>
    <dsp:sp modelId="{096FDD68-CBC2-4822-BEBA-886B888794D1}">
      <dsp:nvSpPr>
        <dsp:cNvPr id="0" name=""/>
        <dsp:cNvSpPr/>
      </dsp:nvSpPr>
      <dsp:spPr>
        <a:xfrm>
          <a:off x="2067795" y="12942"/>
          <a:ext cx="1879813" cy="150385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2CAB8F3-F347-4084-B2E0-3E98E7E27A9B}">
      <dsp:nvSpPr>
        <dsp:cNvPr id="0" name=""/>
        <dsp:cNvSpPr/>
      </dsp:nvSpPr>
      <dsp:spPr>
        <a:xfrm>
          <a:off x="2236978" y="1366407"/>
          <a:ext cx="1673034" cy="5263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Georgia" panose="02040502050405020303" pitchFamily="18" charset="0"/>
            </a:rPr>
            <a:t>Online-Umfragen</a:t>
          </a:r>
          <a:endParaRPr lang="de-DE" sz="1600" kern="1200" dirty="0">
            <a:latin typeface="Georgia" panose="02040502050405020303" pitchFamily="18" charset="0"/>
          </a:endParaRPr>
        </a:p>
      </dsp:txBody>
      <dsp:txXfrm>
        <a:off x="2236978" y="1366407"/>
        <a:ext cx="1673034" cy="526347"/>
      </dsp:txXfrm>
    </dsp:sp>
    <dsp:sp modelId="{D71D3F83-D6C8-42FF-AC37-44A87FCB4CFB}">
      <dsp:nvSpPr>
        <dsp:cNvPr id="0" name=""/>
        <dsp:cNvSpPr/>
      </dsp:nvSpPr>
      <dsp:spPr>
        <a:xfrm>
          <a:off x="4135590" y="12942"/>
          <a:ext cx="1879813" cy="1503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C69475-E89A-4D6B-84FA-73374ACCBC50}">
      <dsp:nvSpPr>
        <dsp:cNvPr id="0" name=""/>
        <dsp:cNvSpPr/>
      </dsp:nvSpPr>
      <dsp:spPr>
        <a:xfrm>
          <a:off x="4304773" y="1366407"/>
          <a:ext cx="1673034" cy="5263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Georgia" panose="02040502050405020303" pitchFamily="18" charset="0"/>
            </a:rPr>
            <a:t>Projektforen</a:t>
          </a:r>
          <a:endParaRPr lang="de-DE" sz="1600" kern="1200" dirty="0">
            <a:latin typeface="Georgia" panose="02040502050405020303" pitchFamily="18" charset="0"/>
          </a:endParaRPr>
        </a:p>
      </dsp:txBody>
      <dsp:txXfrm>
        <a:off x="4304773" y="1366407"/>
        <a:ext cx="1673034" cy="526347"/>
      </dsp:txXfrm>
    </dsp:sp>
    <dsp:sp modelId="{3CC69DFB-AD1F-4695-995B-4A8EC9C3F5E5}">
      <dsp:nvSpPr>
        <dsp:cNvPr id="0" name=""/>
        <dsp:cNvSpPr/>
      </dsp:nvSpPr>
      <dsp:spPr>
        <a:xfrm>
          <a:off x="0" y="2080737"/>
          <a:ext cx="1879813" cy="150385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4F238D9-0EEF-41C8-847F-49F0AFAB11CD}">
      <dsp:nvSpPr>
        <dsp:cNvPr id="0" name=""/>
        <dsp:cNvSpPr/>
      </dsp:nvSpPr>
      <dsp:spPr>
        <a:xfrm>
          <a:off x="169183" y="3434203"/>
          <a:ext cx="1673034" cy="5263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>
              <a:latin typeface="Georgia" panose="02040502050405020303" pitchFamily="18" charset="0"/>
            </a:rPr>
            <a:t>Social</a:t>
          </a:r>
          <a:r>
            <a:rPr lang="de-DE" sz="1600" kern="1200" dirty="0" smtClean="0">
              <a:latin typeface="Georgia" panose="02040502050405020303" pitchFamily="18" charset="0"/>
            </a:rPr>
            <a:t> Media</a:t>
          </a:r>
          <a:endParaRPr lang="de-DE" sz="1600" kern="1200" dirty="0">
            <a:latin typeface="Georgia" panose="02040502050405020303" pitchFamily="18" charset="0"/>
          </a:endParaRPr>
        </a:p>
      </dsp:txBody>
      <dsp:txXfrm>
        <a:off x="169183" y="3434203"/>
        <a:ext cx="1673034" cy="526347"/>
      </dsp:txXfrm>
    </dsp:sp>
    <dsp:sp modelId="{AF06CC01-8AAF-4F69-95D4-101414B6AC45}">
      <dsp:nvSpPr>
        <dsp:cNvPr id="0" name=""/>
        <dsp:cNvSpPr/>
      </dsp:nvSpPr>
      <dsp:spPr>
        <a:xfrm>
          <a:off x="2067795" y="2080737"/>
          <a:ext cx="1879813" cy="1503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785A30-E4FA-44AC-B806-7F2F599A33BA}">
      <dsp:nvSpPr>
        <dsp:cNvPr id="0" name=""/>
        <dsp:cNvSpPr/>
      </dsp:nvSpPr>
      <dsp:spPr>
        <a:xfrm>
          <a:off x="2236978" y="3434203"/>
          <a:ext cx="1673034" cy="5263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Georgia" panose="02040502050405020303" pitchFamily="18" charset="0"/>
            </a:rPr>
            <a:t>Gemeinde-Wiki</a:t>
          </a:r>
          <a:endParaRPr lang="de-DE" sz="1600" kern="1200" dirty="0">
            <a:latin typeface="Georgia" panose="02040502050405020303" pitchFamily="18" charset="0"/>
          </a:endParaRPr>
        </a:p>
      </dsp:txBody>
      <dsp:txXfrm>
        <a:off x="2236978" y="3434203"/>
        <a:ext cx="1673034" cy="526347"/>
      </dsp:txXfrm>
    </dsp:sp>
    <dsp:sp modelId="{5A481C41-27C0-4C38-9D14-2215F5344639}">
      <dsp:nvSpPr>
        <dsp:cNvPr id="0" name=""/>
        <dsp:cNvSpPr/>
      </dsp:nvSpPr>
      <dsp:spPr>
        <a:xfrm>
          <a:off x="4135590" y="2080737"/>
          <a:ext cx="1879813" cy="1503851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08705B-4B51-4312-98E9-DDBF3601ED20}">
      <dsp:nvSpPr>
        <dsp:cNvPr id="0" name=""/>
        <dsp:cNvSpPr/>
      </dsp:nvSpPr>
      <dsp:spPr>
        <a:xfrm>
          <a:off x="4304773" y="3434203"/>
          <a:ext cx="1673034" cy="5263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>
              <a:latin typeface="Georgia" panose="02040502050405020303" pitchFamily="18" charset="0"/>
            </a:rPr>
            <a:t>Mängelmelder</a:t>
          </a:r>
          <a:endParaRPr lang="de-DE" sz="1600" kern="1200" dirty="0">
            <a:latin typeface="Georgia" panose="02040502050405020303" pitchFamily="18" charset="0"/>
          </a:endParaRPr>
        </a:p>
      </dsp:txBody>
      <dsp:txXfrm>
        <a:off x="4304773" y="3434203"/>
        <a:ext cx="1673034" cy="526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3575E-9BEB-4278-9CB6-5B0EEA070BC0}" type="datetimeFigureOut">
              <a:rPr lang="de-AT" smtClean="0"/>
              <a:t>02.05.2019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DAA86-0CD1-48D9-941A-533658DB3FD9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4822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Öffentliche Einrichtung zur Förderung der Kultur- und Kreativwirtschaft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attraktive Arbeitsplätze für Jung und Alt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ab 10 € pro Tag, ab 50 € pro Monat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Vernetzung von </a:t>
            </a:r>
            <a:r>
              <a:rPr lang="de-DE" dirty="0" err="1"/>
              <a:t>Homeworkern</a:t>
            </a:r>
            <a:r>
              <a:rPr lang="de-DE" dirty="0"/>
              <a:t> (z.B. Pasta-Talk und Kicker-Treff)</a:t>
            </a:r>
            <a:endParaRPr lang="de-AT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DAA86-0CD1-48D9-941A-533658DB3FD9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477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Gemeinderatssitzungen im Internet </a:t>
            </a:r>
            <a:r>
              <a:rPr lang="de-DE" dirty="0" err="1" smtClean="0"/>
              <a:t>streamen</a:t>
            </a:r>
            <a:endParaRPr lang="de-DE" dirty="0" smtClean="0">
              <a:effectLst/>
            </a:endParaRPr>
          </a:p>
          <a:p>
            <a:r>
              <a:rPr lang="de-DE" dirty="0" smtClean="0"/>
              <a:t>Online-Befragung zu bestimmten Themen</a:t>
            </a:r>
            <a:endParaRPr lang="de-DE" dirty="0" smtClean="0">
              <a:effectLst/>
            </a:endParaRPr>
          </a:p>
          <a:p>
            <a:r>
              <a:rPr lang="de-DE" dirty="0" smtClean="0"/>
              <a:t>Gründung von Projektforen</a:t>
            </a:r>
            <a:endParaRPr lang="de-DE" dirty="0" smtClean="0">
              <a:effectLst/>
            </a:endParaRPr>
          </a:p>
          <a:p>
            <a:r>
              <a:rPr lang="de-DE" u="sng" dirty="0" smtClean="0"/>
              <a:t>Bürgerhaushalte</a:t>
            </a:r>
            <a:r>
              <a:rPr lang="de-DE" dirty="0" smtClean="0"/>
              <a:t>: Einbindung von Bürgern in die Budgetplanung</a:t>
            </a:r>
            <a:endParaRPr lang="de-DE" dirty="0" smtClean="0">
              <a:effectLst/>
            </a:endParaRPr>
          </a:p>
          <a:p>
            <a:r>
              <a:rPr lang="de-DE" dirty="0" smtClean="0"/>
              <a:t>automatisierte Bot-Dienste als Hilfe für Gemeinden</a:t>
            </a:r>
            <a:endParaRPr lang="de-DE" dirty="0" smtClean="0">
              <a:effectLst/>
            </a:endParaRPr>
          </a:p>
          <a:p>
            <a:r>
              <a:rPr lang="de-DE" dirty="0" smtClean="0"/>
              <a:t>Neuigkeiten in Social-Media-Kanälen posten</a:t>
            </a:r>
            <a:endParaRPr lang="de-DE" dirty="0" smtClean="0">
              <a:effectLst/>
            </a:endParaRPr>
          </a:p>
          <a:p>
            <a:pPr marL="0" indent="0">
              <a:buNone/>
            </a:pPr>
            <a:endParaRPr lang="de-AT" dirty="0" smtClean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DAA86-0CD1-48D9-941A-533658DB3FD9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97906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buFont typeface="Wingdings" panose="05000000000000000000" pitchFamily="2" charset="2"/>
              <a:buChar char="v"/>
            </a:pPr>
            <a:r>
              <a:rPr lang="de-AT" sz="1200" dirty="0" smtClean="0"/>
              <a:t>Reduktion der Wartezeiten</a:t>
            </a:r>
          </a:p>
          <a:p>
            <a:pPr fontAlgn="base">
              <a:buFont typeface="Wingdings" panose="05000000000000000000" pitchFamily="2" charset="2"/>
              <a:buChar char="v"/>
            </a:pPr>
            <a:r>
              <a:rPr lang="de-AT" sz="1200" dirty="0" err="1" smtClean="0"/>
              <a:t>Telemonitoring</a:t>
            </a:r>
            <a:endParaRPr lang="de-AT" sz="1200" dirty="0" smtClean="0"/>
          </a:p>
          <a:p>
            <a:pPr rtl="0"/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Vernetzte Pflege (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youtoo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 smtClean="0">
              <a:effectLst/>
            </a:endParaRPr>
          </a:p>
          <a:p>
            <a:pPr rtl="0"/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Reality zur Verbesserung von Beweglichkeit, Gleichgewicht und Reaktionsvermögen</a:t>
            </a:r>
            <a:endParaRPr lang="de-DE" dirty="0" smtClean="0">
              <a:effectLst/>
            </a:endParaRPr>
          </a:p>
          <a:p>
            <a:pPr rtl="0"/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Telemedizin: </a:t>
            </a:r>
            <a:endParaRPr lang="de-DE" dirty="0" smtClean="0">
              <a:effectLst/>
            </a:endParaRPr>
          </a:p>
          <a:p>
            <a:pPr rtl="0" fontAlgn="base"/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Arzthelfer übermitteln Daten an Arzt (Digitales Dorf Bayern)</a:t>
            </a:r>
          </a:p>
          <a:p>
            <a:pPr rtl="0" fontAlgn="base"/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TEMPiS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häusliche Versorgung von Schlaganfallpatienten und Unterstützung durch Experten per Videokonferenz</a:t>
            </a:r>
          </a:p>
          <a:p>
            <a:pPr rtl="0" fontAlgn="base"/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Care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Rooms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24h geöffnet, Unterstützung durch Spezialisten per Videokonferenz</a:t>
            </a:r>
          </a:p>
          <a:p>
            <a:pPr rtl="0" fontAlgn="base"/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Reha mittels Virtual Reality von daheim aus</a:t>
            </a:r>
          </a:p>
          <a:p>
            <a:pPr fontAlgn="base">
              <a:buFont typeface="Wingdings" panose="05000000000000000000" pitchFamily="2" charset="2"/>
              <a:buChar char="v"/>
            </a:pPr>
            <a:endParaRPr lang="de-AT" sz="1200" dirty="0" smtClean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DAA86-0CD1-48D9-941A-533658DB3FD9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4244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DAA86-0CD1-48D9-941A-533658DB3FD9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6093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de-DE"/>
              <a:t>04.05.2019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de-DE"/>
              <a:t>SE Aktuelle Themen der Raumentwicklung unter Einfluss der Globalisierung SS2019 Alexander Höfner &amp; Johannes Seichter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26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0595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436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170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637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/>
              <a:t>SE Aktuelle Themen der Raumentwicklung unter Einfluss der Globalisierung SS2019 Alexander Höfner &amp; Johannes Seichter</a:t>
            </a:r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060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7516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071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35237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22690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0168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5000"/>
            <a:lum/>
          </a:blip>
          <a:srcRect/>
          <a:stretch>
            <a:fillRect r="-30000" b="-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4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604211"/>
            <a:ext cx="10515600" cy="457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r>
              <a:rPr lang="de-DE"/>
              <a:t>04.05.2019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r>
              <a:rPr lang="de-DE" dirty="0"/>
              <a:t>SE Aktuelle Themen der Raumentwicklung unter Einfluss der Globalisierung SS2019 Alexander Höfner &amp; Johannes Seichter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fld id="{6D91C247-0F39-49F5-B608-CFCDF8862CC7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79694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de-DE" b="1" dirty="0" smtClean="0"/>
              <a:t>Chancen für den peripheren Raum</a:t>
            </a:r>
            <a:endParaRPr lang="de-AT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4400" b="1" i="1" dirty="0" smtClean="0"/>
              <a:t>Der periphere Raum 2.0.</a:t>
            </a:r>
            <a:endParaRPr lang="de-AT" sz="4400" b="1" i="1" dirty="0"/>
          </a:p>
        </p:txBody>
      </p:sp>
    </p:spTree>
    <p:extLst>
      <p:ext uri="{BB962C8B-B14F-4D97-AF65-F5344CB8AC3E}">
        <p14:creationId xmlns:p14="http://schemas.microsoft.com/office/powerpoint/2010/main" val="117480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E-Bike im ÖPNV</a:t>
            </a:r>
            <a:endParaRPr lang="de-AT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10</a:t>
            </a:fld>
            <a:endParaRPr lang="de-AT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7" y="1379622"/>
            <a:ext cx="6317566" cy="4210065"/>
          </a:xfrm>
        </p:spPr>
      </p:pic>
      <p:sp>
        <p:nvSpPr>
          <p:cNvPr id="10" name="Textfeld 9"/>
          <p:cNvSpPr txBox="1"/>
          <p:nvPr/>
        </p:nvSpPr>
        <p:spPr>
          <a:xfrm>
            <a:off x="2937217" y="5649852"/>
            <a:ext cx="6317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Georgia" panose="02040502050405020303" pitchFamily="18" charset="0"/>
              </a:rPr>
              <a:t>Quelle: pixabay.com (Stand: 02.05.2019)</a:t>
            </a:r>
            <a:endParaRPr lang="de-AT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2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Mobilität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Font typeface="Wingdings" panose="05000000000000000000" pitchFamily="2" charset="2"/>
              <a:buChar char="v"/>
            </a:pPr>
            <a:r>
              <a:rPr lang="de-DE" dirty="0"/>
              <a:t>Vernetzung/ Abstimmung essentiell</a:t>
            </a:r>
            <a:br>
              <a:rPr lang="de-DE" dirty="0"/>
            </a:br>
            <a:endParaRPr lang="de-DE" dirty="0"/>
          </a:p>
          <a:p>
            <a:pPr fontAlgn="base">
              <a:buFont typeface="Wingdings" panose="05000000000000000000" pitchFamily="2" charset="2"/>
              <a:buChar char="v"/>
            </a:pPr>
            <a:r>
              <a:rPr lang="de-DE" dirty="0"/>
              <a:t>Anbindung an Zentralräume von entscheidender Bedeutung</a:t>
            </a:r>
            <a:br>
              <a:rPr lang="de-DE" dirty="0"/>
            </a:br>
            <a:endParaRPr lang="de-DE" dirty="0"/>
          </a:p>
          <a:p>
            <a:pPr fontAlgn="base">
              <a:buFont typeface="Wingdings" panose="05000000000000000000" pitchFamily="2" charset="2"/>
              <a:buChar char="v"/>
            </a:pPr>
            <a:r>
              <a:rPr lang="de-DE" dirty="0"/>
              <a:t>Autonomes Fahren und Digitalisierung kann </a:t>
            </a:r>
            <a:r>
              <a:rPr lang="de-DE" dirty="0" smtClean="0"/>
              <a:t>die Verkehrswende bringen</a:t>
            </a:r>
          </a:p>
          <a:p>
            <a:pPr fontAlgn="base">
              <a:buFont typeface="Wingdings" panose="05000000000000000000" pitchFamily="2" charset="2"/>
              <a:buChar char="v"/>
            </a:pPr>
            <a:endParaRPr lang="de-DE" dirty="0"/>
          </a:p>
          <a:p>
            <a:pPr fontAlgn="base">
              <a:buFont typeface="Wingdings" panose="05000000000000000000" pitchFamily="2" charset="2"/>
              <a:buChar char="v"/>
            </a:pPr>
            <a:r>
              <a:rPr lang="de-DE" dirty="0"/>
              <a:t>E-Autos an sich lösen keine Mobilitätsprobleme  </a:t>
            </a:r>
          </a:p>
          <a:p>
            <a:pPr marL="0" indent="0">
              <a:buNone/>
            </a:pPr>
            <a:endParaRPr lang="de-AT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785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Work</a:t>
            </a:r>
            <a:endParaRPr lang="de-AT" dirty="0"/>
          </a:p>
        </p:txBody>
      </p:sp>
      <p:pic>
        <p:nvPicPr>
          <p:cNvPr id="6" name="Woidhub Viechtach Start-up-Szene im Bayerwald mehrwert BR Fernsehen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7785" y="1379622"/>
            <a:ext cx="8542215" cy="457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feld 6"/>
          <p:cNvSpPr txBox="1"/>
          <p:nvPr/>
        </p:nvSpPr>
        <p:spPr>
          <a:xfrm>
            <a:off x="1617785" y="6049107"/>
            <a:ext cx="8880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https://www.br.de/mediathek/video/innovation-aus-dem-kuechenstudio-woidhub-viechtach-die-start-up-szene-im-bayerwald-av:5b3e515014f11400183be520 </a:t>
            </a:r>
            <a:r>
              <a:rPr lang="de-DE" sz="800" dirty="0" smtClean="0">
                <a:latin typeface="Georgia" panose="02040502050405020303" pitchFamily="18" charset="0"/>
              </a:rPr>
              <a:t>(Stand: 18.04.2019</a:t>
            </a:r>
            <a:r>
              <a:rPr lang="de-DE" sz="800" dirty="0">
                <a:latin typeface="Georgia" panose="02040502050405020303" pitchFamily="18" charset="0"/>
              </a:rPr>
              <a:t>)</a:t>
            </a:r>
            <a:endParaRPr lang="de-AT" sz="800" dirty="0">
              <a:latin typeface="Georgia" panose="02040502050405020303" pitchFamily="18" charset="0"/>
            </a:endParaRP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SE Aktuelle Themen der Raumentwicklung unter Einfluss der Globalisierung SS2019 Alexander Höfner &amp; Johannes Seichter</a:t>
            </a:r>
            <a:endParaRPr lang="de-AT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4412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Messnerhof</a:t>
            </a:r>
            <a:r>
              <a:rPr lang="de-DE" dirty="0"/>
              <a:t> C (Steinberg am </a:t>
            </a:r>
            <a:r>
              <a:rPr lang="de-DE" dirty="0" err="1"/>
              <a:t>Rofan</a:t>
            </a:r>
            <a:r>
              <a:rPr lang="de-DE" dirty="0"/>
              <a:t>)</a:t>
            </a:r>
            <a:endParaRPr lang="de-AT" dirty="0"/>
          </a:p>
        </p:txBody>
      </p:sp>
      <p:pic>
        <p:nvPicPr>
          <p:cNvPr id="6146" name="Picture 2" descr="https://lh5.googleusercontent.com/FGPXuu5hNkP9JAdTg_KImWtJZLe9sgIhFlM-jHMxfxT8Cb8mJA4LWco8hlmdpnEd3nyYyxpgmw1Ui_hFUnerCFGa8KwSnSBajeGkfCGrs1iuXx37NNo7iMVsjRfiC3fFs0sq3QM64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42" y="1748954"/>
            <a:ext cx="6841958" cy="41051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38200" y="1748953"/>
            <a:ext cx="34410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latin typeface="Georgia" panose="02040502050405020303" pitchFamily="18" charset="0"/>
              </a:rPr>
              <a:t>“Warum Innovation das Land braucht”</a:t>
            </a:r>
          </a:p>
          <a:p>
            <a:endParaRPr lang="de-DE" b="1" i="1" dirty="0">
              <a:latin typeface="Georgia" panose="02040502050405020303" pitchFamily="18" charset="0"/>
            </a:endParaRPr>
          </a:p>
          <a:p>
            <a:r>
              <a:rPr lang="en-US" b="1" i="1" dirty="0">
                <a:latin typeface="Georgia" panose="02040502050405020303" pitchFamily="18" charset="0"/>
              </a:rPr>
              <a:t>“LEAVE YOUR OFFICE. FIND INNOVATION.”</a:t>
            </a:r>
            <a:endParaRPr lang="de-AT" b="1" i="1" dirty="0">
              <a:latin typeface="Georgia" panose="02040502050405020303" pitchFamily="18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511842" y="5854129"/>
            <a:ext cx="66093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Georgia" panose="02040502050405020303" pitchFamily="18" charset="0"/>
              </a:rPr>
              <a:t>Quelle: </a:t>
            </a:r>
            <a:r>
              <a:rPr lang="de-AT" sz="1000" dirty="0">
                <a:latin typeface="Georgia" panose="02040502050405020303" pitchFamily="18" charset="0"/>
              </a:rPr>
              <a:t>https://www.mesnerhof-c.at/ </a:t>
            </a:r>
            <a:r>
              <a:rPr lang="de-AT" sz="1000" dirty="0" smtClean="0">
                <a:latin typeface="Georgia" panose="02040502050405020303" pitchFamily="18" charset="0"/>
              </a:rPr>
              <a:t>(Stand: 15.04.2019</a:t>
            </a:r>
            <a:r>
              <a:rPr lang="de-AT" sz="1000" dirty="0">
                <a:latin typeface="Georgia" panose="02040502050405020303" pitchFamily="18" charset="0"/>
              </a:rPr>
              <a:t>)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500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Co-Working-Spaces</a:t>
            </a:r>
            <a:endParaRPr lang="de-AT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54610"/>
            <a:ext cx="5181600" cy="3365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feld 5"/>
          <p:cNvSpPr txBox="1"/>
          <p:nvPr/>
        </p:nvSpPr>
        <p:spPr>
          <a:xfrm>
            <a:off x="838200" y="5233080"/>
            <a:ext cx="518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Georgia" panose="02040502050405020303" pitchFamily="18" charset="0"/>
              </a:rPr>
              <a:t>Quelle: https://www.innovationsquartier.com/ (Stand 14.04.2019)</a:t>
            </a:r>
            <a:endParaRPr lang="de-AT" sz="1000" dirty="0">
              <a:latin typeface="Georgia" panose="02040502050405020303" pitchFamily="18" charset="0"/>
            </a:endParaRP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4610"/>
            <a:ext cx="5181600" cy="2903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383188"/>
            <a:ext cx="1219200" cy="374904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172200" y="5233457"/>
            <a:ext cx="4888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Georgia" panose="02040502050405020303" pitchFamily="18" charset="0"/>
              </a:rPr>
              <a:t>Quelle: https://puraworka.com/locations/switzerland/booking-zermatt/ (Stand 17.04.2019)</a:t>
            </a:r>
            <a:endParaRPr lang="de-AT" sz="1000" dirty="0">
              <a:latin typeface="Georgia" panose="02040502050405020303" pitchFamily="18" charset="0"/>
            </a:endParaRPr>
          </a:p>
        </p:txBody>
      </p:sp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330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Digitale Beteiligung</a:t>
            </a:r>
            <a:endParaRPr lang="de-AT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04.05.2019</a:t>
            </a:r>
            <a:endParaRPr lang="de-AT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15</a:t>
            </a:fld>
            <a:endParaRPr lang="de-AT"/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2965745441"/>
              </p:ext>
            </p:extLst>
          </p:nvPr>
        </p:nvGraphicFramePr>
        <p:xfrm>
          <a:off x="3088298" y="1881239"/>
          <a:ext cx="6015404" cy="3973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01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E-</a:t>
            </a:r>
            <a:r>
              <a:rPr lang="de-DE" dirty="0" err="1"/>
              <a:t>Government</a:t>
            </a:r>
            <a:endParaRPr lang="de-AT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Einreichen von Anträgen über das Internet</a:t>
            </a:r>
            <a:endParaRPr lang="de-DE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Bürgermeldungen zu Anliegen</a:t>
            </a:r>
            <a:endParaRPr lang="de-DE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Digitale Unterstützung bei Naturgefahren</a:t>
            </a:r>
            <a:endParaRPr lang="de-DE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Intranet zum Informationsaustausch in der Abfallwirtschaft</a:t>
            </a:r>
            <a:endParaRPr lang="de-DE" dirty="0"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de-DE" dirty="0"/>
              <a:t>Wasserzähler-App waterloo.io</a:t>
            </a:r>
            <a:endParaRPr lang="de-DE" dirty="0">
              <a:effectLst/>
            </a:endParaRPr>
          </a:p>
          <a:p>
            <a:pPr marL="0" indent="0">
              <a:buNone/>
            </a:pPr>
            <a:endParaRPr lang="de-AT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936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Chat-Bots</a:t>
            </a:r>
            <a:endParaRPr lang="de-AT" dirty="0"/>
          </a:p>
        </p:txBody>
      </p:sp>
      <p:pic>
        <p:nvPicPr>
          <p:cNvPr id="7170" name="Picture 2" descr="https://lh5.googleusercontent.com/6yKRmN_5_ZqEENjAMYTGdkIXUlHHl7bnauBHmWyi7xZblHiOenzT33GRcjCaZXNcWEbL9s8eEI4nkmn1O5cXZZlQwTCpBmFkYbBj4Z-O8AGxxzo4H-jH8eQEpORp2c9lcpp1y5Rn7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943569"/>
            <a:ext cx="5181600" cy="29467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3097"/>
            <a:ext cx="5181600" cy="2687712"/>
          </a:xfrm>
        </p:spPr>
      </p:pic>
      <p:sp>
        <p:nvSpPr>
          <p:cNvPr id="8" name="Textfeld 7"/>
          <p:cNvSpPr txBox="1"/>
          <p:nvPr/>
        </p:nvSpPr>
        <p:spPr>
          <a:xfrm>
            <a:off x="838200" y="4890338"/>
            <a:ext cx="75558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https://govii.de/ </a:t>
            </a:r>
            <a:r>
              <a:rPr lang="de-DE" sz="800" dirty="0" smtClean="0">
                <a:latin typeface="Georgia" panose="02040502050405020303" pitchFamily="18" charset="0"/>
              </a:rPr>
              <a:t>(Stand: 15.04.2019</a:t>
            </a:r>
            <a:r>
              <a:rPr lang="de-DE" sz="800" dirty="0">
                <a:latin typeface="Georgia" panose="02040502050405020303" pitchFamily="18" charset="0"/>
              </a:rPr>
              <a:t>)</a:t>
            </a:r>
            <a:endParaRPr lang="de-AT" sz="800" dirty="0">
              <a:latin typeface="Georgia" panose="02040502050405020303" pitchFamily="18" charset="0"/>
            </a:endParaRP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0564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Crowdfunding &amp; </a:t>
            </a:r>
            <a:r>
              <a:rPr lang="de-AT" dirty="0" err="1"/>
              <a:t>Crowdfarming</a:t>
            </a:r>
            <a:r>
              <a:rPr lang="de-AT" dirty="0"/>
              <a:t>®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6500"/>
            <a:ext cx="4858428" cy="1657581"/>
          </a:xfrm>
        </p:spPr>
      </p:pic>
      <p:pic>
        <p:nvPicPr>
          <p:cNvPr id="8194" name="Picture 2" descr="https://lh6.googleusercontent.com/vVgvwZcCP_vL6Ev81iTP5JaeJRKgR5ImvkfU3PpffSKqE3RTr6H9hc0v2dkb_eFqZs6cFYAwopAzsXhRJYLZ8osMPZHgAh-68QBXYk2uRo7zD3_zcgzbAMBfYIaR5UuEjFU5rw56VQ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924" y="1379622"/>
            <a:ext cx="5039876" cy="43513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18</a:t>
            </a:fld>
            <a:endParaRPr lang="de-AT"/>
          </a:p>
        </p:txBody>
      </p:sp>
      <p:sp>
        <p:nvSpPr>
          <p:cNvPr id="16" name="Textfeld 15"/>
          <p:cNvSpPr txBox="1"/>
          <p:nvPr/>
        </p:nvSpPr>
        <p:spPr>
          <a:xfrm>
            <a:off x="1186962" y="4520982"/>
            <a:ext cx="51269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</a:t>
            </a:r>
            <a:r>
              <a:rPr lang="de-DE" sz="800" dirty="0">
                <a:latin typeface="Georgia" panose="02040502050405020303" pitchFamily="18" charset="0"/>
              </a:rPr>
              <a:t>https://noe.orf.at/news/stories/2853747/ (</a:t>
            </a:r>
            <a:r>
              <a:rPr lang="de-DE" sz="800" dirty="0">
                <a:latin typeface="Georgia" panose="02040502050405020303" pitchFamily="18" charset="0"/>
              </a:rPr>
              <a:t>Stand: 28.04.2019)</a:t>
            </a:r>
            <a:endParaRPr lang="de-AT" sz="800" dirty="0">
              <a:latin typeface="Georgia" panose="02040502050405020303" pitchFamily="18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468654" y="5674323"/>
            <a:ext cx="5502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</a:t>
            </a:r>
            <a:r>
              <a:rPr lang="de-AT" sz="800" dirty="0">
                <a:latin typeface="Georgia" panose="02040502050405020303" pitchFamily="18" charset="0"/>
              </a:rPr>
              <a:t>https://www.crowdfarming.com </a:t>
            </a:r>
            <a:r>
              <a:rPr lang="de-DE" sz="800" dirty="0">
                <a:latin typeface="Georgia" panose="02040502050405020303" pitchFamily="18" charset="0"/>
              </a:rPr>
              <a:t>(Stand: 28.04.2019)</a:t>
            </a:r>
            <a:endParaRPr lang="de-AT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58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E-</a:t>
            </a:r>
            <a:r>
              <a:rPr lang="de-AT" dirty="0" err="1"/>
              <a:t>Health</a:t>
            </a:r>
            <a:endParaRPr lang="de-AT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19</a:t>
            </a:fld>
            <a:endParaRPr lang="de-AT"/>
          </a:p>
        </p:txBody>
      </p:sp>
      <p:sp>
        <p:nvSpPr>
          <p:cNvPr id="11" name="Textfeld 10"/>
          <p:cNvSpPr txBox="1"/>
          <p:nvPr/>
        </p:nvSpPr>
        <p:spPr>
          <a:xfrm>
            <a:off x="7227308" y="5892820"/>
            <a:ext cx="2962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Georgia" panose="02040502050405020303" pitchFamily="18" charset="0"/>
              </a:rPr>
              <a:t>Quelle: </a:t>
            </a:r>
            <a:r>
              <a:rPr lang="de-AT" sz="800" dirty="0">
                <a:latin typeface="Georgia" panose="02040502050405020303" pitchFamily="18" charset="0"/>
              </a:rPr>
              <a:t>Univ. Klinik </a:t>
            </a:r>
            <a:r>
              <a:rPr lang="de-AT" sz="800" dirty="0" smtClean="0">
                <a:latin typeface="Georgia" panose="02040502050405020303" pitchFamily="18" charset="0"/>
              </a:rPr>
              <a:t>Innsbruck 2016</a:t>
            </a:r>
            <a:endParaRPr lang="de-AT" sz="800" dirty="0">
              <a:latin typeface="Georgia" panose="02040502050405020303" pitchFamily="18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582564"/>
            <a:ext cx="5675495" cy="431025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07" y="1609970"/>
            <a:ext cx="2962978" cy="4282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hteck 14"/>
          <p:cNvSpPr/>
          <p:nvPr/>
        </p:nvSpPr>
        <p:spPr>
          <a:xfrm>
            <a:off x="838196" y="5875946"/>
            <a:ext cx="56754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</a:t>
            </a:r>
            <a:r>
              <a:rPr lang="de-AT" sz="800" dirty="0" smtClean="0">
                <a:latin typeface="Georgia" panose="02040502050405020303" pitchFamily="18" charset="0"/>
              </a:rPr>
              <a:t>CARDIOGO o.J.</a:t>
            </a:r>
            <a:endParaRPr lang="de-AT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8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Digitale Infrastruktur</a:t>
            </a:r>
            <a:endParaRPr lang="de-AT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97" y="1413323"/>
            <a:ext cx="7622205" cy="4504598"/>
          </a:xfrm>
          <a:ln>
            <a:solidFill>
              <a:schemeClr val="tx1"/>
            </a:solidFill>
          </a:ln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04.05.2019</a:t>
            </a:r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2</a:t>
            </a:fld>
            <a:endParaRPr lang="de-AT"/>
          </a:p>
        </p:txBody>
      </p:sp>
      <p:sp>
        <p:nvSpPr>
          <p:cNvPr id="8" name="Textfeld 7"/>
          <p:cNvSpPr txBox="1"/>
          <p:nvPr/>
        </p:nvSpPr>
        <p:spPr>
          <a:xfrm>
            <a:off x="2284897" y="5951622"/>
            <a:ext cx="76222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https://www.jungewirtschaft.at/jw/missionbreitband/start.html (</a:t>
            </a:r>
            <a:r>
              <a:rPr lang="de-DE" sz="800" dirty="0" smtClean="0">
                <a:latin typeface="Georgia" panose="02040502050405020303" pitchFamily="18" charset="0"/>
              </a:rPr>
              <a:t>Stand: 01.05.2019)</a:t>
            </a:r>
            <a:endParaRPr lang="de-AT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4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E-Education</a:t>
            </a:r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54" y="1379622"/>
            <a:ext cx="6371492" cy="4247661"/>
          </a:xfrm>
          <a:ln>
            <a:solidFill>
              <a:schemeClr val="tx1"/>
            </a:solidFill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04.05.2019</a:t>
            </a:r>
            <a:endParaRPr lang="de-AT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20</a:t>
            </a:fld>
            <a:endParaRPr lang="de-AT"/>
          </a:p>
        </p:txBody>
      </p:sp>
      <p:sp>
        <p:nvSpPr>
          <p:cNvPr id="10" name="Textfeld 9"/>
          <p:cNvSpPr txBox="1"/>
          <p:nvPr/>
        </p:nvSpPr>
        <p:spPr>
          <a:xfrm>
            <a:off x="2910254" y="5688829"/>
            <a:ext cx="637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Georgia" panose="02040502050405020303" pitchFamily="18" charset="0"/>
              </a:rPr>
              <a:t>Interaktion + Multimedialität + Kreativität überall</a:t>
            </a:r>
            <a:endParaRPr lang="de-AT" b="1" dirty="0">
              <a:latin typeface="Georgia" panose="02040502050405020303" pitchFamily="18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9281746" y="5473385"/>
            <a:ext cx="20720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>
                <a:latin typeface="Georgia" panose="02040502050405020303" pitchFamily="18" charset="0"/>
              </a:rPr>
              <a:t>Quelle: pixabay.com (Stand: 14.04.2019)</a:t>
            </a:r>
            <a:endParaRPr lang="de-AT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24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694598"/>
          </a:xfrm>
        </p:spPr>
        <p:txBody>
          <a:bodyPr>
            <a:normAutofit/>
          </a:bodyPr>
          <a:lstStyle/>
          <a:p>
            <a:r>
              <a:rPr lang="de-DE" sz="6000" b="1" dirty="0" smtClean="0">
                <a:solidFill>
                  <a:schemeClr val="bg1"/>
                </a:solidFill>
              </a:rPr>
              <a:t>Diskussion</a:t>
            </a:r>
            <a:endParaRPr lang="de-AT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49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Vinschgaubahn</a:t>
            </a:r>
            <a:r>
              <a:rPr lang="de-DE" dirty="0" smtClean="0"/>
              <a:t> &amp; </a:t>
            </a:r>
            <a:r>
              <a:rPr lang="de-DE" dirty="0" err="1" smtClean="0"/>
              <a:t>Reschenbahn</a:t>
            </a:r>
            <a:endParaRPr lang="de-AT" dirty="0"/>
          </a:p>
        </p:txBody>
      </p:sp>
      <p:pic>
        <p:nvPicPr>
          <p:cNvPr id="1030" name="Picture 6" descr="https://lh4.googleusercontent.com/n1HkFCk2tqLz72TWUOM-MGvxI1hew11MTeW12GzI7zIbTrdD30TMvp22_yecc8eAXKlVloU0fJr8hurFb5YESrZgAnhouj92Cf9DR766vhTlgYgzajQmyrRaur5cE-rBg0cjY9uts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84935"/>
            <a:ext cx="5181600" cy="26726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988595" y="4857549"/>
            <a:ext cx="51455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" dirty="0">
                <a:latin typeface="Georgia" panose="02040502050405020303" pitchFamily="18" charset="0"/>
              </a:rPr>
              <a:t>Quelle: https://www.eisenbahn.it/suedtirol-bahn/die-vinschgaubahn </a:t>
            </a:r>
            <a:r>
              <a:rPr lang="de-AT" sz="800" dirty="0" smtClean="0">
                <a:latin typeface="Georgia" panose="02040502050405020303" pitchFamily="18" charset="0"/>
              </a:rPr>
              <a:t>(Stand: 14.04.2019</a:t>
            </a:r>
            <a:r>
              <a:rPr lang="de-AT" sz="800" dirty="0">
                <a:latin typeface="Georgia" panose="02040502050405020303" pitchFamily="18" charset="0"/>
              </a:rPr>
              <a:t>)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3</a:t>
            </a:fld>
            <a:endParaRPr lang="de-AT" dirty="0"/>
          </a:p>
        </p:txBody>
      </p:sp>
      <p:pic>
        <p:nvPicPr>
          <p:cNvPr id="13" name="Picture 2" descr="https://lh3.googleusercontent.com/13mVppeTA3_at_6-aKzTow9srGIFB0i9zF-1AN9H0Jb3FK53UTPdrNJWdCpCFDa9oOUrUzMrsDeIWQKnoOsfCRwthMfPt8NXP9rZk5lH3r35DTSinv2O6E65ghXXILXMUMYJLsTIX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2767" y="1444716"/>
            <a:ext cx="4536233" cy="39068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6556190" y="5416641"/>
            <a:ext cx="44493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https://tirol.orf.at/news/stories/2929953/ (Stand: 28.04.2019)</a:t>
            </a:r>
            <a:endParaRPr lang="de-AT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02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Seilbahn Oberbozen</a:t>
            </a:r>
            <a:endParaRPr lang="de-AT" dirty="0"/>
          </a:p>
        </p:txBody>
      </p:sp>
      <p:pic>
        <p:nvPicPr>
          <p:cNvPr id="3074" name="Picture 2" descr="https://lh5.googleusercontent.com/VtDHrWcw83BA1IHud8nzVIp976lGU8Nbzdhi7eUgGFW_JFn21G1ZCUEIg-9nwpm5MrPSareH6JIjm9Eel3vbh5Lhfv1EYsj4rY3TTaPyuaD9vnbHchB5OlcXARQUVYZMtOfuGSICNw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401" y="1379622"/>
            <a:ext cx="3353198" cy="43513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b3JDdQYNw-SBFMin-0BtwMGiLmCNpxf14_uSv261aceftjOQ-xPKyHAA140E3i1EBQalPDZ2EVLVGcGAcS3qqzIv0asGfFRN-K0agfdQR7YQzCu_P-5RL8Aw1Dv72kb6DNcqrGKkqw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9622"/>
            <a:ext cx="5181600" cy="388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4</a:t>
            </a:fld>
            <a:endParaRPr lang="de-AT" dirty="0"/>
          </a:p>
        </p:txBody>
      </p:sp>
      <p:sp>
        <p:nvSpPr>
          <p:cNvPr id="12" name="Textfeld 11"/>
          <p:cNvSpPr txBox="1"/>
          <p:nvPr/>
        </p:nvSpPr>
        <p:spPr>
          <a:xfrm>
            <a:off x="838200" y="5265822"/>
            <a:ext cx="55024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https://www.suedtirolnews.it/chronik/rittner-seilbahn-wird-ab-montag-gewartet (Stand:02.05.2019)</a:t>
            </a:r>
            <a:endParaRPr lang="de-AT" sz="800" dirty="0">
              <a:latin typeface="Georgia" panose="02040502050405020303" pitchFamily="18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7086401" y="5730960"/>
            <a:ext cx="3573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https://www.sentres.com/de/berglauf/oberbozen-speedhiking  (Stand: 02.05.2019)</a:t>
            </a:r>
            <a:endParaRPr lang="de-AT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5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Bedarfsverkehr &amp; Gelegenheitsverkehr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de-AT" b="1" dirty="0"/>
              <a:t>Bedarfsverkehr: </a:t>
            </a:r>
            <a:r>
              <a:rPr lang="de-AT" dirty="0"/>
              <a:t>Rufbus</a:t>
            </a:r>
            <a:br>
              <a:rPr lang="de-AT" dirty="0"/>
            </a:br>
            <a:r>
              <a:rPr lang="de-AT" dirty="0"/>
              <a:t>	→ fixe Abfahrtszeiten und –orte</a:t>
            </a:r>
          </a:p>
          <a:p>
            <a:pPr marL="0" indent="0" fontAlgn="base">
              <a:buNone/>
            </a:pPr>
            <a:endParaRPr lang="de-AT" dirty="0"/>
          </a:p>
          <a:p>
            <a:pPr marL="0" indent="0" fontAlgn="base">
              <a:buNone/>
            </a:pPr>
            <a:r>
              <a:rPr lang="de-AT" b="1" dirty="0"/>
              <a:t>Gelegenheitsverkehr: </a:t>
            </a:r>
            <a:r>
              <a:rPr lang="de-AT" dirty="0"/>
              <a:t>Sammeltaxis, Bürgerbusse</a:t>
            </a:r>
            <a:br>
              <a:rPr lang="de-AT" dirty="0"/>
            </a:br>
            <a:r>
              <a:rPr lang="de-AT" dirty="0"/>
              <a:t>	→ keine fixen Abfahrtszeiten, bedingt fixe Abfahrtsorte</a:t>
            </a:r>
            <a:br>
              <a:rPr lang="de-AT" dirty="0"/>
            </a:br>
            <a:r>
              <a:rPr lang="de-AT" dirty="0"/>
              <a:t/>
            </a:r>
            <a:br>
              <a:rPr lang="de-AT" dirty="0"/>
            </a:br>
            <a:endParaRPr lang="de-AT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5</a:t>
            </a:fld>
            <a:endParaRPr lang="de-AT"/>
          </a:p>
        </p:txBody>
      </p:sp>
      <p:sp>
        <p:nvSpPr>
          <p:cNvPr id="10" name="Textfeld 9"/>
          <p:cNvSpPr txBox="1"/>
          <p:nvPr/>
        </p:nvSpPr>
        <p:spPr>
          <a:xfrm>
            <a:off x="838200" y="5930742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Rollinger, W., </a:t>
            </a:r>
            <a:r>
              <a:rPr lang="de-DE" sz="800" dirty="0" err="1">
                <a:latin typeface="Georgia" panose="02040502050405020303" pitchFamily="18" charset="0"/>
              </a:rPr>
              <a:t>Amtman</a:t>
            </a:r>
            <a:r>
              <a:rPr lang="de-DE" sz="800" dirty="0">
                <a:latin typeface="Georgia" panose="02040502050405020303" pitchFamily="18" charset="0"/>
              </a:rPr>
              <a:t>, G. (2009</a:t>
            </a:r>
            <a:r>
              <a:rPr lang="de-DE" sz="800" i="1" dirty="0">
                <a:latin typeface="Georgia" panose="02040502050405020303" pitchFamily="18" charset="0"/>
              </a:rPr>
              <a:t>): Handbuch öffentlicher Verkehr : Schwerpunkt Österreich</a:t>
            </a:r>
            <a:r>
              <a:rPr lang="de-DE" sz="800" dirty="0">
                <a:latin typeface="Georgia" panose="02040502050405020303" pitchFamily="18" charset="0"/>
              </a:rPr>
              <a:t>. Österreichische Verkehrswissenschaftliche Gesellschaft, Arbeitskreis Öffentlicher Verkehr. Wien </a:t>
            </a:r>
          </a:p>
          <a:p>
            <a:endParaRPr lang="de-DE" sz="1000" dirty="0"/>
          </a:p>
          <a:p>
            <a:endParaRPr lang="de-AT" sz="1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2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r="-30000" b="-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9C622-6CAB-4FA0-83E3-095BF9DB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Bedarfsverkehre in </a:t>
            </a:r>
            <a:r>
              <a:rPr lang="de-DE" dirty="0" smtClean="0"/>
              <a:t>Österreich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B27E7A-AB1C-4BE2-BC68-BFAE33EC6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CD9434-8AF4-49DC-8E7A-4D2F74C62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286481-3B3D-4628-B40D-805328595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6</a:t>
            </a:fld>
            <a:endParaRPr lang="de-AT"/>
          </a:p>
        </p:txBody>
      </p:sp>
      <p:pic>
        <p:nvPicPr>
          <p:cNvPr id="7" name="Picture 2" descr="https://lh3.googleusercontent.com/TIpmfTiYPHe1VK0Eu2jp-7c_wz7yGYBU8ma2rencwjBFdyT89WY23ExsFLapbRZyuaGVzkDmItLWyKXwTMD1kdzYETHfOqOgpJylC_hXzY5mdZuVhnvtrNciCv5_Gc9-cXp5_ZcP9Q">
            <a:extLst>
              <a:ext uri="{FF2B5EF4-FFF2-40B4-BE49-F238E27FC236}">
                <a16:creationId xmlns:a16="http://schemas.microsoft.com/office/drawing/2014/main" id="{97DDA41C-0661-4FFE-9D30-9AFF5D28D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" t="32207" r="11279" b="3852"/>
          <a:stretch/>
        </p:blipFill>
        <p:spPr bwMode="auto">
          <a:xfrm>
            <a:off x="1620252" y="1379622"/>
            <a:ext cx="8361948" cy="4271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1A5C9BE-7B23-4ACD-8ACF-915B0B7CADA0}"/>
              </a:ext>
            </a:extLst>
          </p:cNvPr>
          <p:cNvSpPr txBox="1"/>
          <p:nvPr/>
        </p:nvSpPr>
        <p:spPr>
          <a:xfrm>
            <a:off x="1620252" y="5680538"/>
            <a:ext cx="86507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https://www.bedarfsverkehr.at/content/Hauptseite(Stand: 02.05.2019)</a:t>
            </a:r>
          </a:p>
        </p:txBody>
      </p:sp>
    </p:spTree>
    <p:extLst>
      <p:ext uri="{BB962C8B-B14F-4D97-AF65-F5344CB8AC3E}">
        <p14:creationId xmlns:p14="http://schemas.microsoft.com/office/powerpoint/2010/main" val="20992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dirty="0"/>
              <a:t>Sammeltaxis/</a:t>
            </a:r>
            <a:r>
              <a:rPr lang="de-AT" dirty="0" err="1"/>
              <a:t>Rufbusse</a:t>
            </a:r>
            <a:r>
              <a:rPr lang="de-AT" dirty="0"/>
              <a:t> im VVT - </a:t>
            </a:r>
            <a:r>
              <a:rPr lang="de-AT" dirty="0" err="1"/>
              <a:t>Defereggental</a:t>
            </a:r>
            <a:endParaRPr lang="de-AT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ED5244-E542-4825-9F96-55352CBD8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2333559"/>
            <a:ext cx="5415346" cy="2707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7</a:t>
            </a:fld>
            <a:endParaRPr lang="de-AT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639378A-556E-40AD-BD34-780354B8DBF4}"/>
              </a:ext>
            </a:extLst>
          </p:cNvPr>
          <p:cNvSpPr txBox="1"/>
          <p:nvPr/>
        </p:nvSpPr>
        <p:spPr>
          <a:xfrm>
            <a:off x="838200" y="5041232"/>
            <a:ext cx="525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https://www.vvt.at/page.cfm?vpath=ueber-uns/unsere-leistungen-2/regiotax  (Stand: 02.05.2019)</a:t>
            </a:r>
            <a:endParaRPr lang="de-DE" sz="80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3F9FC05-0CD4-41FA-BA80-58A3C5BD8D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45" y="1950853"/>
            <a:ext cx="4900061" cy="3459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A9AD18F-6A99-48FD-AD60-926C87FE6D55}"/>
              </a:ext>
            </a:extLst>
          </p:cNvPr>
          <p:cNvSpPr txBox="1"/>
          <p:nvPr/>
        </p:nvSpPr>
        <p:spPr>
          <a:xfrm>
            <a:off x="6701588" y="5410564"/>
            <a:ext cx="5233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http://www2.meinbezirk.at/tirol/download/VVT/InfoFolderASTDefereggenPustertal.pdf (Stand: 02.05.2019)</a:t>
            </a:r>
          </a:p>
        </p:txBody>
      </p:sp>
    </p:spTree>
    <p:extLst>
      <p:ext uri="{BB962C8B-B14F-4D97-AF65-F5344CB8AC3E}">
        <p14:creationId xmlns:p14="http://schemas.microsoft.com/office/powerpoint/2010/main" val="28815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ISTmobil</a:t>
            </a:r>
            <a:endParaRPr lang="de-AT" dirty="0"/>
          </a:p>
        </p:txBody>
      </p:sp>
      <p:pic>
        <p:nvPicPr>
          <p:cNvPr id="5122" name="Picture 2" descr="https://lh4.googleusercontent.com/uQv0VH6Ad6Vy-LkdBsWaGEpzXvOk6G7YgCBUpX9I3E5cjvu_EDbfZzV73VnYGzaFnFIGBd0pTbrbBXDaxxYBQ7OjfN8VmD6wiR8hweCQf0AaUj_-kBkvrcRF0tVKwnEOUwUnCC2Xuw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14833"/>
            <a:ext cx="24476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oogleusercontent.com/yXWRhZLZDLD2Ps3tn0nhxKCcGa_ABEYmnRMjITcCcUwBz6N0BEhhvTMKCVjwMbz6O4tLqNq9_ouyOLbkG-pNE64h7niPrW7uTiSE1b1zQ4gnT5ypnrSGa3hL1hRWbvMJa3EE99n04w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414833"/>
            <a:ext cx="24476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5-7aL18WW7oS9j17Yv9gtWWDGpAPw2wVu2HUDEOGjiY9ZiNYFE9MSmPPpzhyzLsZRqpHS6geVukTkDGf4mDUArnXTCKj5ZRSZ4qXdYlTu14n5O6kBrzzto-G2UI-og9fFB9gQdtA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05" y="2162346"/>
            <a:ext cx="5072171" cy="316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8</a:t>
            </a:fld>
            <a:endParaRPr lang="de-AT"/>
          </a:p>
        </p:txBody>
      </p:sp>
      <p:sp>
        <p:nvSpPr>
          <p:cNvPr id="14" name="Textfeld 13"/>
          <p:cNvSpPr txBox="1"/>
          <p:nvPr/>
        </p:nvSpPr>
        <p:spPr>
          <a:xfrm>
            <a:off x="838201" y="5766171"/>
            <a:ext cx="10220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</a:t>
            </a:r>
            <a:r>
              <a:rPr lang="de-DE" sz="800" dirty="0" err="1">
                <a:latin typeface="Georgia" panose="02040502050405020303" pitchFamily="18" charset="0"/>
              </a:rPr>
              <a:t>ISTmobil</a:t>
            </a:r>
            <a:r>
              <a:rPr lang="de-DE" sz="800" dirty="0">
                <a:latin typeface="Georgia" panose="02040502050405020303" pitchFamily="18" charset="0"/>
              </a:rPr>
              <a:t> GmbH(2019): </a:t>
            </a:r>
            <a:r>
              <a:rPr lang="de-DE" sz="800" dirty="0" err="1">
                <a:latin typeface="Georgia" panose="02040502050405020303" pitchFamily="18" charset="0"/>
              </a:rPr>
              <a:t>ISTmobil</a:t>
            </a:r>
            <a:r>
              <a:rPr lang="de-DE" sz="800" dirty="0">
                <a:latin typeface="Georgia" panose="02040502050405020303" pitchFamily="18" charset="0"/>
              </a:rPr>
              <a:t> [Mobile </a:t>
            </a:r>
            <a:r>
              <a:rPr lang="de-DE" sz="800" dirty="0" err="1">
                <a:latin typeface="Georgia" panose="02040502050405020303" pitchFamily="18" charset="0"/>
              </a:rPr>
              <a:t>application</a:t>
            </a:r>
            <a:r>
              <a:rPr lang="de-DE" sz="800" dirty="0">
                <a:latin typeface="Georgia" panose="02040502050405020303" pitchFamily="18" charset="0"/>
              </a:rPr>
              <a:t> </a:t>
            </a:r>
            <a:r>
              <a:rPr lang="de-DE" sz="800" dirty="0" err="1">
                <a:latin typeface="Georgia" panose="02040502050405020303" pitchFamily="18" charset="0"/>
              </a:rPr>
              <a:t>software</a:t>
            </a:r>
            <a:r>
              <a:rPr lang="de-DE" sz="800" dirty="0">
                <a:latin typeface="Georgia" panose="02040502050405020303" pitchFamily="18" charset="0"/>
              </a:rPr>
              <a:t>]: Abgerufen von https://play.google.com/store/apps/details?id=at.istmobil.app&amp;hl=de_AT (Stand: 28.04.2019)</a:t>
            </a:r>
            <a:endParaRPr lang="de-AT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1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199" y="321164"/>
            <a:ext cx="10515600" cy="1014496"/>
          </a:xfrm>
        </p:spPr>
        <p:txBody>
          <a:bodyPr/>
          <a:lstStyle/>
          <a:p>
            <a:r>
              <a:rPr lang="de-DE" dirty="0"/>
              <a:t>Autonomes Fahren - ÖPNV</a:t>
            </a:r>
            <a:endParaRPr lang="de-AT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t="2928" r="3479" b="3805"/>
          <a:stretch/>
        </p:blipFill>
        <p:spPr>
          <a:xfrm>
            <a:off x="2525434" y="1197551"/>
            <a:ext cx="7141131" cy="4908952"/>
          </a:xfrm>
          <a:ln>
            <a:solidFill>
              <a:schemeClr val="tx1"/>
            </a:solidFill>
          </a:ln>
        </p:spPr>
      </p:pic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04.05.2019</a:t>
            </a:r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SE Aktuelle Themen der Raumentwicklung unter Einfluss der Globalisierung SS2019 Alexander Höfner &amp; Johannes Seichter</a:t>
            </a:r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1C247-0F39-49F5-B608-CFCDF8862CC7}" type="slidenum">
              <a:rPr lang="de-AT" smtClean="0"/>
              <a:t>9</a:t>
            </a:fld>
            <a:endParaRPr lang="de-AT"/>
          </a:p>
        </p:txBody>
      </p:sp>
      <p:sp>
        <p:nvSpPr>
          <p:cNvPr id="10" name="Textfeld 9"/>
          <p:cNvSpPr txBox="1"/>
          <p:nvPr/>
        </p:nvSpPr>
        <p:spPr>
          <a:xfrm>
            <a:off x="2525434" y="6092793"/>
            <a:ext cx="71411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Georgia" panose="02040502050405020303" pitchFamily="18" charset="0"/>
              </a:rPr>
              <a:t>Quelle: https://</a:t>
            </a:r>
            <a:r>
              <a:rPr lang="de-DE" sz="800" dirty="0" smtClean="0">
                <a:latin typeface="Georgia" panose="02040502050405020303" pitchFamily="18" charset="0"/>
              </a:rPr>
              <a:t>www.carsharing.de/einsatz-szenarien-fuer-autonome-fahrzeuge-carsharing-oepnv (Stand: 29.04.2019)</a:t>
            </a:r>
            <a:endParaRPr lang="de-AT" sz="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Microsoft Office PowerPoint</Application>
  <PresentationFormat>Breitbild</PresentationFormat>
  <Paragraphs>147</Paragraphs>
  <Slides>21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Georgia</vt:lpstr>
      <vt:lpstr>Wingdings</vt:lpstr>
      <vt:lpstr>Office</vt:lpstr>
      <vt:lpstr>Chancen für den peripheren Raum</vt:lpstr>
      <vt:lpstr>Digitale Infrastruktur</vt:lpstr>
      <vt:lpstr>Vinschgaubahn &amp; Reschenbahn</vt:lpstr>
      <vt:lpstr>Seilbahn Oberbozen</vt:lpstr>
      <vt:lpstr>Bedarfsverkehr &amp; Gelegenheitsverkehr</vt:lpstr>
      <vt:lpstr>Bedarfsverkehre in Österreich </vt:lpstr>
      <vt:lpstr>Sammeltaxis/Rufbusse im VVT - Defereggental</vt:lpstr>
      <vt:lpstr>ISTmobil</vt:lpstr>
      <vt:lpstr>Autonomes Fahren - ÖPNV</vt:lpstr>
      <vt:lpstr>E-Bike im ÖPNV</vt:lpstr>
      <vt:lpstr>Fazit Mobilität</vt:lpstr>
      <vt:lpstr>New Work</vt:lpstr>
      <vt:lpstr>Messnerhof C (Steinberg am Rofan)</vt:lpstr>
      <vt:lpstr>Co-Working-Spaces</vt:lpstr>
      <vt:lpstr>Digitale Beteiligung</vt:lpstr>
      <vt:lpstr>E-Government</vt:lpstr>
      <vt:lpstr>Chat-Bots</vt:lpstr>
      <vt:lpstr>Crowdfunding &amp; Crowdfarming®</vt:lpstr>
      <vt:lpstr>E-Health</vt:lpstr>
      <vt:lpstr>E-Education</vt:lpstr>
      <vt:lpstr>Diskussion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Höfner, Alexander Georg</dc:creator>
  <cp:lastModifiedBy>Höfner, Alexander Georg</cp:lastModifiedBy>
  <cp:revision>58</cp:revision>
  <dcterms:created xsi:type="dcterms:W3CDTF">2019-04-30T12:33:52Z</dcterms:created>
  <dcterms:modified xsi:type="dcterms:W3CDTF">2019-05-02T15:23:34Z</dcterms:modified>
</cp:coreProperties>
</file>